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79" r:id="rId5"/>
    <p:sldId id="258" r:id="rId6"/>
    <p:sldId id="268" r:id="rId7"/>
    <p:sldId id="269" r:id="rId8"/>
    <p:sldId id="260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6" r:id="rId19"/>
  </p:sldIdLst>
  <p:sldSz cx="18288000" cy="10287000"/>
  <p:notesSz cx="6858000" cy="9144000"/>
  <p:embeddedFontLst>
    <p:embeddedFont>
      <p:font typeface="DM Sans" pitchFamily="2" charset="77"/>
      <p:regular r:id="rId21"/>
      <p:bold r:id="rId22"/>
      <p:italic r:id="rId23"/>
      <p:boldItalic r:id="rId24"/>
    </p:embeddedFont>
    <p:embeddedFont>
      <p:font typeface="DM Sans Bold" pitchFamily="2" charset="7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1F20F-3D09-F38E-6512-B2D251B595BA}" v="37" dt="2024-11-11T23:29:08.941"/>
    <p1510:client id="{38F19109-4B41-681B-3DFB-3CDA819ABDD2}" v="880" dt="2024-11-11T22:40:25.742"/>
    <p1510:client id="{4B8A277A-9F7A-748D-9FA6-F68BED7546DF}" v="75" dt="2024-11-11T21:35:13.107"/>
    <p1510:client id="{65B3A842-19EC-AFA5-94B7-89BFCCDB2AE3}" v="36" dt="2024-11-11T23:42:03.367"/>
    <p1510:client id="{C219F170-A081-FD2B-687D-58B028C2F85E}" v="5" dt="2024-11-11T22:49:24.164"/>
    <p1510:client id="{C794FB90-49A3-904E-9C27-AC2066C63E3C}" v="226" dt="2024-11-11T23:17:53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BCDDD-B02D-C34B-A84B-3BD431D3C585}" type="datetimeFigureOut">
              <a:rPr lang="en-MN" smtClean="0"/>
              <a:t>11/11/24</a:t>
            </a:fld>
            <a:endParaRPr lang="en-M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7391E-0360-6547-8319-2F52BE26F861}" type="slidenum">
              <a:rPr lang="en-MN" smtClean="0"/>
              <a:t>‹#›</a:t>
            </a:fld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369838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7391E-0360-6547-8319-2F52BE26F861}" type="slidenum">
              <a:rPr lang="en-MN" smtClean="0"/>
              <a:t>16</a:t>
            </a:fld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22464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2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4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6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58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3.sv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61.png"/><Relationship Id="rId7" Type="http://schemas.openxmlformats.org/officeDocument/2006/relationships/image" Target="../media/image37.svg"/><Relationship Id="rId12" Type="http://schemas.openxmlformats.org/officeDocument/2006/relationships/image" Target="../media/image16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9.svg"/><Relationship Id="rId5" Type="http://schemas.openxmlformats.org/officeDocument/2006/relationships/image" Target="../media/image36.svg"/><Relationship Id="rId15" Type="http://schemas.openxmlformats.org/officeDocument/2006/relationships/image" Target="../media/image40.svg"/><Relationship Id="rId10" Type="http://schemas.openxmlformats.org/officeDocument/2006/relationships/image" Target="../media/image14.png"/><Relationship Id="rId19" Type="http://schemas.openxmlformats.org/officeDocument/2006/relationships/image" Target="../media/image35.svg"/><Relationship Id="rId4" Type="http://schemas.openxmlformats.org/officeDocument/2006/relationships/image" Target="../media/image2.png"/><Relationship Id="rId9" Type="http://schemas.openxmlformats.org/officeDocument/2006/relationships/image" Target="../media/image38.svg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62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5.svg"/><Relationship Id="rId4" Type="http://schemas.openxmlformats.org/officeDocument/2006/relationships/image" Target="../media/image31.svg"/><Relationship Id="rId9" Type="http://schemas.openxmlformats.org/officeDocument/2006/relationships/image" Target="../media/image14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16.png"/><Relationship Id="rId10" Type="http://schemas.openxmlformats.org/officeDocument/2006/relationships/image" Target="../media/image35.svg"/><Relationship Id="rId4" Type="http://schemas.openxmlformats.org/officeDocument/2006/relationships/image" Target="../media/image32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1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3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19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3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34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39.svg"/><Relationship Id="rId19" Type="http://schemas.openxmlformats.org/officeDocument/2006/relationships/image" Target="../media/image47.png"/><Relationship Id="rId4" Type="http://schemas.openxmlformats.org/officeDocument/2006/relationships/image" Target="../media/image3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7" name="TextBox 17"/>
          <p:cNvSpPr txBox="1"/>
          <p:nvPr/>
        </p:nvSpPr>
        <p:spPr>
          <a:xfrm>
            <a:off x="3688802" y="2365018"/>
            <a:ext cx="10910396" cy="474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400 Project 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3305" y="7781023"/>
            <a:ext cx="11088214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b="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 Munkhtsatsral &amp; Margaret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2012-2013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CBCDAA-5D33-621F-928E-0AD104AE51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35224" y="4293386"/>
            <a:ext cx="7800039" cy="3900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464DFA-6DEB-F83B-7CFB-91A9D39C1B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461" y="4293386"/>
            <a:ext cx="7329855" cy="36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194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0C00C-31A8-3C68-C993-0FED2820D3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52562" y="4035254"/>
            <a:ext cx="8503514" cy="4251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CFF2B2-1A78-243A-EEF9-31FDF715A8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838" y="4066633"/>
            <a:ext cx="8440762" cy="42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153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2012-2013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DBF850-A70C-A6B3-E6E2-2C49C301A2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91599" y="4293237"/>
            <a:ext cx="8576203" cy="4288102"/>
          </a:xfrm>
          <a:prstGeom prst="rect">
            <a:avLst/>
          </a:prstGeom>
        </p:spPr>
      </p:pic>
      <p:sp>
        <p:nvSpPr>
          <p:cNvPr id="16" name="AutoShape 2">
            <a:extLst>
              <a:ext uri="{FF2B5EF4-FFF2-40B4-BE49-F238E27FC236}">
                <a16:creationId xmlns:a16="http://schemas.microsoft.com/office/drawing/2014/main" id="{A2F0994B-53B8-DDB9-6DE5-ADBC16F61A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2EC08F-F0DE-C61B-58B0-B6915194E6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000" y="4318637"/>
            <a:ext cx="8576203" cy="42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56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Professor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5" name="Picture 14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A17F9D9D-EBA5-91D1-E223-CBF749BF75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8887" y="4080402"/>
            <a:ext cx="8425787" cy="4212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701615-BC5C-A753-60A4-9B8BC99BDD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4136" y="4075067"/>
            <a:ext cx="8588863" cy="4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14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latin typeface="DM Sans"/>
                <a:ea typeface="+mn-lt"/>
                <a:cs typeface="+mn-lt"/>
                <a:sym typeface="DM Sans"/>
              </a:rPr>
              <a:t>Relationship Between University Ranking and Professor Diversity (Through Years)</a:t>
            </a:r>
            <a:endParaRPr lang="en-US" sz="2300" spc="140">
              <a:latin typeface="DM Sans"/>
              <a:cs typeface="Calibri"/>
            </a:endParaRPr>
          </a:p>
        </p:txBody>
      </p:sp>
      <p:pic>
        <p:nvPicPr>
          <p:cNvPr id="13" name="Picture 12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A79DE67A-B4AC-A1C3-A130-85187E1A18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2387" y="3969088"/>
            <a:ext cx="8619618" cy="5746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A2536-5854-CDE8-C0A5-FC24595F41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427" y="3969088"/>
            <a:ext cx="8473299" cy="5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50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latin typeface="DM Sans"/>
                <a:ea typeface="+mn-lt"/>
                <a:cs typeface="+mn-lt"/>
                <a:sym typeface="DM Sans"/>
              </a:rPr>
              <a:t>Relationship Between University Ranking and Student Diversity (Through Years)</a:t>
            </a:r>
            <a:endParaRPr lang="en-US" sz="2300" spc="140">
              <a:latin typeface="DM Sans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40F626-EDF9-4E9D-68A1-5196FAA6D34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37" t="6080"/>
          <a:stretch/>
        </p:blipFill>
        <p:spPr>
          <a:xfrm>
            <a:off x="8888790" y="4111696"/>
            <a:ext cx="8673283" cy="5448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F99630-C356-2E63-14AA-84FF1060CE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1783" y="4111694"/>
            <a:ext cx="8173448" cy="54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260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ea typeface="+mn-lt"/>
                <a:cs typeface="+mn-lt"/>
              </a:rPr>
              <a:t>Relationship Between University Ranking and Beginning Endowment (Through Years)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71310-AC73-2AE6-3771-F8BD3523A6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6399" y="3858014"/>
            <a:ext cx="8330881" cy="5553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BE0C3-4E49-3368-E044-14FBCA9ACE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442" y="3851147"/>
            <a:ext cx="8330880" cy="55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61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269795" y="3460591"/>
            <a:ext cx="18764756" cy="390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300">
                <a:ea typeface="+mn-lt"/>
                <a:cs typeface="+mn-lt"/>
              </a:rPr>
              <a:t>Relationship Between University Ranking and Ending Endowment (Through Years)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3BA421-BF9C-C406-3C06-F725A900163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00930" y="3850847"/>
            <a:ext cx="8564721" cy="5709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8F40FD-FEF4-A54F-E177-11349A4B354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083" y="3864254"/>
            <a:ext cx="8524949" cy="56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207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Freeform 3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504950" y="2345718"/>
            <a:ext cx="11474159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Predicting College Diversity Scores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4807557"/>
            <a:ext cx="7707571" cy="465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699"/>
              </a:lnSpc>
              <a:buFont typeface="Arial"/>
              <a:buChar char="•"/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project 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aims to predict the diversity score of universities based on the ethnic and international composition of students and faculty, as well as correlations with factors like college ranking and endowment.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analysis covers both 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National Universities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Liberal Arts Colleges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examine data from the</a:t>
            </a: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2012-2013 to 2021-2022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academic years to determine factors influencing diversity.</a:t>
            </a:r>
          </a:p>
          <a:p>
            <a:pPr marL="431799" lvl="1" indent="-215899" algn="l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u="none" spc="11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Main goal</a:t>
            </a:r>
            <a:r>
              <a:rPr lang="en-US" sz="1999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Predict university diversity score based on various factors, primarily focusing on ethnicity and international status of students and faculty.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1999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1BE0-29A8-CC6F-3047-9E6116DC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16603B-9FE8-5CC4-2050-F573DB2C55E3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788201-6F67-C167-F1EE-1BFFB3BAB7DE}"/>
              </a:ext>
            </a:extLst>
          </p:cNvPr>
          <p:cNvSpPr txBox="1"/>
          <p:nvPr/>
        </p:nvSpPr>
        <p:spPr>
          <a:xfrm>
            <a:off x="1504950" y="3118971"/>
            <a:ext cx="794890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Source Overview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906B1D3-2EAF-B117-92EC-49F40729A099}"/>
              </a:ext>
            </a:extLst>
          </p:cNvPr>
          <p:cNvSpPr txBox="1"/>
          <p:nvPr/>
        </p:nvSpPr>
        <p:spPr>
          <a:xfrm>
            <a:off x="1504950" y="6252853"/>
            <a:ext cx="7025086" cy="10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9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IPEDS</a:t>
            </a:r>
            <a:r>
              <a:rPr lang="en-US" sz="2800" spc="119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: Integrated Postsecondary Education Data System</a:t>
            </a:r>
          </a:p>
          <a:p>
            <a:pPr marL="457200" indent="-457200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 spc="119">
                <a:solidFill>
                  <a:srgbClr val="000000"/>
                </a:solidFill>
                <a:latin typeface="DM Sans"/>
                <a:ea typeface="DM Sans"/>
                <a:cs typeface="DM Sans"/>
              </a:rPr>
              <a:t>U.S. News Ranking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9097B6C-07CB-9C9E-7A59-8B7E7576D967}"/>
              </a:ext>
            </a:extLst>
          </p:cNvPr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3730E-8FDB-7ED4-D56C-8F74D0C7588E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A773F8-DB93-23BE-B017-E1CAD65A2FE2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F802A0B-EA48-165E-B2CA-E5AE305EE1F8}"/>
              </a:ext>
            </a:extLst>
          </p:cNvPr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9ADB58-59F9-8E12-A54D-0058CFD95DFA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21CDC24-C374-33EF-E799-CDF6323C95B8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EFA39BC-643C-6983-5241-AABD28D9334A}"/>
              </a:ext>
            </a:extLst>
          </p:cNvPr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80CD17-B2C3-F71A-E639-9E82D3556A96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0E3FCC-E47E-FF8F-95D7-9C9CA5946FFC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88CDA29-D099-E0A7-2F5F-63BC1497F240}"/>
              </a:ext>
            </a:extLst>
          </p:cNvPr>
          <p:cNvSpPr txBox="1"/>
          <p:nvPr/>
        </p:nvSpPr>
        <p:spPr>
          <a:xfrm>
            <a:off x="10345782" y="1845892"/>
            <a:ext cx="6274392" cy="1272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latin typeface="DM Sans"/>
              </a:rPr>
              <a:t>System of interrelated surveys conducted annually by the U.S Department of Education's National Center for Education Statistics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E923AB5-E2DA-02BA-982A-4BC34CF3A07D}"/>
              </a:ext>
            </a:extLst>
          </p:cNvPr>
          <p:cNvSpPr txBox="1"/>
          <p:nvPr/>
        </p:nvSpPr>
        <p:spPr>
          <a:xfrm>
            <a:off x="10345782" y="4274739"/>
            <a:ext cx="6280457" cy="1724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>
                <a:latin typeface="DM Sans"/>
              </a:rPr>
              <a:t>It gathers data from every college and university participating in federal student financial aid programs, with data collection occurring in the fall, winter, and spring.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441A0F1-62E7-E1EC-0C12-9A9D90ECC86B}"/>
              </a:ext>
            </a:extLst>
          </p:cNvPr>
          <p:cNvSpPr txBox="1"/>
          <p:nvPr/>
        </p:nvSpPr>
        <p:spPr>
          <a:xfrm>
            <a:off x="10345782" y="6890708"/>
            <a:ext cx="6273548" cy="1899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u="none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U.S. News ranks nearly 1,500 U.S. four-year bachelor’s degree-granting institutions, organized within 10 distinct categories where colleges and universities are compared with others that share similar academic missions.</a:t>
            </a:r>
            <a:endParaRPr lang="en-US" sz="200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498AC37-969B-2F64-E229-52BA70785F18}"/>
              </a:ext>
            </a:extLst>
          </p:cNvPr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B2B9F55-D536-BA02-4A1F-999C81EA323B}"/>
              </a:ext>
            </a:extLst>
          </p:cNvPr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95EC23C-4EDA-C406-3806-F7F300E85DB1}"/>
              </a:ext>
            </a:extLst>
          </p:cNvPr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8D4C70-F6EB-3889-0027-2375481473D7}"/>
              </a:ext>
            </a:extLst>
          </p:cNvPr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  <p:extLst>
      <p:ext uri="{BB962C8B-B14F-4D97-AF65-F5344CB8AC3E}">
        <p14:creationId xmlns:p14="http://schemas.microsoft.com/office/powerpoint/2010/main" val="32199164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1BE0-29A8-CC6F-3047-9E6116DC0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16603B-9FE8-5CC4-2050-F573DB2C55E3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788201-6F67-C167-F1EE-1BFFB3BAB7DE}"/>
              </a:ext>
            </a:extLst>
          </p:cNvPr>
          <p:cNvSpPr txBox="1"/>
          <p:nvPr/>
        </p:nvSpPr>
        <p:spPr>
          <a:xfrm>
            <a:off x="1504950" y="3118971"/>
            <a:ext cx="794890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Overview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9097B6C-07CB-9C9E-7A59-8B7E7576D967}"/>
              </a:ext>
            </a:extLst>
          </p:cNvPr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3730E-8FDB-7ED4-D56C-8F74D0C7588E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A773F8-DB93-23BE-B017-E1CAD65A2FE2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F802A0B-EA48-165E-B2CA-E5AE305EE1F8}"/>
              </a:ext>
            </a:extLst>
          </p:cNvPr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19ADB58-59F9-8E12-A54D-0058CFD95DFA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 lIns="91440" tIns="45720" rIns="91440" bIns="45720" anchor="t"/>
            <a:lstStyle/>
            <a:p>
              <a:endParaRPr lang="en-US" sz="2000">
                <a:latin typeface="DM San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21CDC24-C374-33EF-E799-CDF6323C95B8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sz="200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EFA39BC-643C-6983-5241-AABD28D9334A}"/>
              </a:ext>
            </a:extLst>
          </p:cNvPr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080CD17-B2C3-F71A-E639-9E82D3556A96}"/>
                </a:ext>
              </a:extLst>
            </p:cNvPr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70E3FCC-E47E-FF8F-95D7-9C9CA5946FFC}"/>
                </a:ext>
              </a:extLst>
            </p:cNvPr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88CDA29-D099-E0A7-2F5F-63BC1497F240}"/>
              </a:ext>
            </a:extLst>
          </p:cNvPr>
          <p:cNvSpPr txBox="1"/>
          <p:nvPr/>
        </p:nvSpPr>
        <p:spPr>
          <a:xfrm>
            <a:off x="10345782" y="1372927"/>
            <a:ext cx="6462452" cy="2144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latin typeface="DM Sans"/>
                <a:ea typeface="+mn-lt"/>
                <a:cs typeface="+mn-lt"/>
              </a:rPr>
              <a:t>The </a:t>
            </a:r>
            <a:r>
              <a:rPr lang="en-US" sz="2000" b="1" spc="39">
                <a:latin typeface="DM Sans"/>
                <a:ea typeface="+mn-lt"/>
                <a:cs typeface="+mn-lt"/>
              </a:rPr>
              <a:t>national-university data frame </a:t>
            </a:r>
            <a:r>
              <a:rPr lang="en-US" sz="2000" spc="39">
                <a:latin typeface="DM Sans"/>
                <a:ea typeface="+mn-lt"/>
                <a:cs typeface="+mn-lt"/>
              </a:rPr>
              <a:t>contains data for </a:t>
            </a:r>
            <a:r>
              <a:rPr lang="en-US" sz="2000" b="1" spc="39">
                <a:latin typeface="DM Sans"/>
                <a:ea typeface="+mn-lt"/>
                <a:cs typeface="+mn-lt"/>
              </a:rPr>
              <a:t>192 distinct national universities</a:t>
            </a:r>
            <a:r>
              <a:rPr lang="en-US" sz="2000" spc="39">
                <a:latin typeface="DM Sans"/>
                <a:ea typeface="+mn-lt"/>
                <a:cs typeface="+mn-lt"/>
              </a:rPr>
              <a:t> with 4</a:t>
            </a:r>
            <a:r>
              <a:rPr lang="en-US" sz="2000" b="1" spc="39">
                <a:latin typeface="DM Sans"/>
                <a:ea typeface="+mn-lt"/>
                <a:cs typeface="+mn-lt"/>
              </a:rPr>
              <a:t>8 variables</a:t>
            </a:r>
            <a:r>
              <a:rPr lang="en-US" sz="2000" spc="39">
                <a:latin typeface="DM Sans"/>
                <a:ea typeface="+mn-lt"/>
                <a:cs typeface="+mn-lt"/>
              </a:rPr>
              <a:t> (columns) and has </a:t>
            </a:r>
            <a:r>
              <a:rPr lang="en-US" sz="2000" b="1" spc="39">
                <a:latin typeface="DM Sans"/>
                <a:ea typeface="+mn-lt"/>
                <a:cs typeface="+mn-lt"/>
              </a:rPr>
              <a:t>a size of (125,359, 48)</a:t>
            </a:r>
            <a:r>
              <a:rPr lang="en-US" sz="2000" spc="39">
                <a:latin typeface="DM Sans"/>
                <a:ea typeface="+mn-lt"/>
                <a:cs typeface="+mn-lt"/>
              </a:rPr>
              <a:t>. The large number of rows is due to the repetition of major data across multiple years for each university.</a:t>
            </a:r>
            <a:endParaRPr lang="en-US">
              <a:latin typeface="DM San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441A0F1-62E7-E1EC-0C12-9A9D90ECC86B}"/>
              </a:ext>
            </a:extLst>
          </p:cNvPr>
          <p:cNvSpPr txBox="1"/>
          <p:nvPr/>
        </p:nvSpPr>
        <p:spPr>
          <a:xfrm>
            <a:off x="10345782" y="7084117"/>
            <a:ext cx="6265384" cy="151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spc="35">
                <a:latin typeface="DM Sans"/>
                <a:ea typeface="+mn-lt"/>
                <a:cs typeface="+mn-lt"/>
              </a:rPr>
              <a:t>Some of the variables include university name/college name, state, academic year, student diversity, graduation rates, and professor demographics.</a:t>
            </a:r>
            <a:endParaRPr lang="en-US">
              <a:latin typeface="DM Sans"/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9498AC37-969B-2F64-E229-52BA70785F18}"/>
              </a:ext>
            </a:extLst>
          </p:cNvPr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B2B9F55-D536-BA02-4A1F-999C81EA323B}"/>
              </a:ext>
            </a:extLst>
          </p:cNvPr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95EC23C-4EDA-C406-3806-F7F300E85DB1}"/>
              </a:ext>
            </a:extLst>
          </p:cNvPr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8D4C70-F6EB-3889-0027-2375481473D7}"/>
              </a:ext>
            </a:extLst>
          </p:cNvPr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45A5F6B2-5DED-6485-36AF-E7369ECAFB52}"/>
              </a:ext>
            </a:extLst>
          </p:cNvPr>
          <p:cNvSpPr txBox="1"/>
          <p:nvPr/>
        </p:nvSpPr>
        <p:spPr>
          <a:xfrm>
            <a:off x="10345781" y="4076713"/>
            <a:ext cx="6430921" cy="2580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 dirty="0">
                <a:latin typeface="DM Sans"/>
                <a:ea typeface="+mn-lt"/>
                <a:cs typeface="+mn-lt"/>
              </a:rPr>
              <a:t>The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liberal-arts-college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data frame contains data on </a:t>
            </a:r>
            <a:r>
              <a:rPr lang="en-US" sz="2000" b="1" spc="39" dirty="0">
                <a:latin typeface="DM Sans"/>
                <a:ea typeface="+mn-lt"/>
                <a:cs typeface="+mn-lt"/>
              </a:rPr>
              <a:t>203 distinct liberal arts colleges</a:t>
            </a:r>
            <a:r>
              <a:rPr lang="en-US" sz="2000" spc="39" dirty="0">
                <a:latin typeface="DM Sans"/>
                <a:ea typeface="+mn-lt"/>
                <a:cs typeface="+mn-lt"/>
              </a:rPr>
              <a:t> across 38 states and spans 9 academic years. With 48 variables and approximately 66,192 rows, the dataset includes repeat observations across multiple years. </a:t>
            </a:r>
            <a:endParaRPr lang="en-US" dirty="0"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3288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TextBox 3"/>
          <p:cNvSpPr txBox="1"/>
          <p:nvPr/>
        </p:nvSpPr>
        <p:spPr>
          <a:xfrm>
            <a:off x="1504950" y="3118971"/>
            <a:ext cx="794890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6252853"/>
            <a:ext cx="7025086" cy="171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Sources: We used the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IPEDS Completion Data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and the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U.S. News &amp; World Report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spc="119">
                <a:solidFill>
                  <a:srgbClr val="000000"/>
                </a:solidFill>
                <a:latin typeface="DM Sans"/>
                <a:ea typeface="DM Sans Bold"/>
                <a:cs typeface="DM Sans Bold"/>
                <a:sym typeface="DM Sans Bold"/>
              </a:rPr>
              <a:t>Historical Rankings</a:t>
            </a:r>
            <a:r>
              <a:rPr lang="en-US" sz="2000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 gather essential variables such as race/ethnicity breakdowns, student-to-faculty ratio, and college rankings.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M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43077" y="1924719"/>
            <a:ext cx="6007957" cy="1296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Two machine-learning models are built: one for National Universities and one for Liberal Arts Colleges.</a:t>
            </a:r>
            <a:endParaRPr lang="en-US" sz="2000"/>
          </a:p>
        </p:txBody>
      </p:sp>
      <p:sp>
        <p:nvSpPr>
          <p:cNvPr id="15" name="TextBox 15"/>
          <p:cNvSpPr txBox="1"/>
          <p:nvPr/>
        </p:nvSpPr>
        <p:spPr>
          <a:xfrm>
            <a:off x="10337899" y="4736443"/>
            <a:ext cx="6437268" cy="83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74"/>
              </a:lnSpc>
              <a:spcBef>
                <a:spcPct val="0"/>
              </a:spcBef>
            </a:pPr>
            <a:r>
              <a:rPr lang="en-US" sz="2000" spc="39">
                <a:solidFill>
                  <a:srgbClr val="000000"/>
                </a:solidFill>
                <a:latin typeface="DM Sans"/>
                <a:ea typeface="Open Sans"/>
                <a:cs typeface="Open Sans"/>
                <a:sym typeface="Open Sans"/>
              </a:rPr>
              <a:t>Dependent Variable: University diversity score (based on student and faculty demographics).</a:t>
            </a:r>
            <a:endParaRPr lang="en-US" sz="2000"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45782" y="6956959"/>
            <a:ext cx="6005253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9"/>
              </a:lnSpc>
              <a:spcBef>
                <a:spcPct val="0"/>
              </a:spcBef>
            </a:pPr>
            <a:r>
              <a:rPr lang="en-US" sz="2000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000" u="none" spc="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ndependent Variables: Key features include student major composition, gender distribution, professor salaries, financial aid availability, and college ranking.</a:t>
            </a:r>
            <a:endParaRPr lang="en-US" sz="2000">
              <a:latin typeface="DM Sans"/>
              <a:cs typeface="Calibri"/>
            </a:endParaRPr>
          </a:p>
          <a:p>
            <a:pPr marL="0" lvl="0" indent="0" algn="just">
              <a:lnSpc>
                <a:spcPts val="2969"/>
              </a:lnSpc>
              <a:spcBef>
                <a:spcPct val="0"/>
              </a:spcBef>
            </a:pPr>
            <a:endParaRPr lang="en-US" sz="2199" u="none" spc="35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8" name="Freeform 18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9" name="Freeform 19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20" name="Freeform 20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3" name="Freeform 13"/>
          <p:cNvSpPr/>
          <p:nvPr/>
        </p:nvSpPr>
        <p:spPr>
          <a:xfrm>
            <a:off x="617225" y="4484054"/>
            <a:ext cx="7857124" cy="3928562"/>
          </a:xfrm>
          <a:custGeom>
            <a:avLst/>
            <a:gdLst/>
            <a:ahLst/>
            <a:cxnLst/>
            <a:rect l="l" t="t" r="r" b="b"/>
            <a:pathLst>
              <a:path w="7857124" h="3928562">
                <a:moveTo>
                  <a:pt x="0" y="0"/>
                </a:moveTo>
                <a:lnTo>
                  <a:pt x="7857123" y="0"/>
                </a:lnTo>
                <a:lnTo>
                  <a:pt x="7857123" y="3928562"/>
                </a:lnTo>
                <a:lnTo>
                  <a:pt x="0" y="39285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8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8"/>
              </a:lnSpc>
              <a:spcBef>
                <a:spcPct val="0"/>
              </a:spcBef>
            </a:pPr>
            <a:r>
              <a:rPr lang="en-US" sz="2339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Diversity (2012-2013): Top 10 Liberal Arts Colleges VS National University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0F0C68-07FE-7373-689A-16D34DED4B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58983" y="4484572"/>
            <a:ext cx="773298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094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8"/>
              </a:lnSpc>
              <a:spcBef>
                <a:spcPct val="0"/>
              </a:spcBef>
            </a:pP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6" name="Picture 15" descr="A graph of different colors&#10;&#10;Description automatically generated">
            <a:extLst>
              <a:ext uri="{FF2B5EF4-FFF2-40B4-BE49-F238E27FC236}">
                <a16:creationId xmlns:a16="http://schemas.microsoft.com/office/drawing/2014/main" id="{BF130656-C5E1-0DC8-6327-8B9A45936A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5143" y="4312969"/>
            <a:ext cx="8147958" cy="4098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DF88B-BDAB-FD7A-0E07-B1B7877FB09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761" y="4313167"/>
            <a:ext cx="8147958" cy="40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48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Student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(2012-2013): Top 10 Liberal Arts Colleges VS National University </a:t>
            </a:r>
          </a:p>
        </p:txBody>
      </p:sp>
      <p:pic>
        <p:nvPicPr>
          <p:cNvPr id="16" name="Picture 15" descr="A graph of a number of students&#10;&#10;Description automatically generated">
            <a:extLst>
              <a:ext uri="{FF2B5EF4-FFF2-40B4-BE49-F238E27FC236}">
                <a16:creationId xmlns:a16="http://schemas.microsoft.com/office/drawing/2014/main" id="{1925B026-4C78-D24C-D20E-C4EB831601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5433" y="4483140"/>
            <a:ext cx="7835463" cy="3917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6EAC1D-6AC0-A339-E396-F8303B66FA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6612" y="4483140"/>
            <a:ext cx="7772400" cy="3886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3" name="AutoShape 3"/>
          <p:cNvSpPr/>
          <p:nvPr/>
        </p:nvSpPr>
        <p:spPr>
          <a:xfrm>
            <a:off x="-674156" y="3308354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N"/>
          </a:p>
        </p:txBody>
      </p:sp>
      <p:sp>
        <p:nvSpPr>
          <p:cNvPr id="4" name="TextBox 4"/>
          <p:cNvSpPr txBox="1"/>
          <p:nvPr/>
        </p:nvSpPr>
        <p:spPr>
          <a:xfrm>
            <a:off x="1028700" y="865135"/>
            <a:ext cx="14891297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Descriptive Statistics and Data Exploration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N"/>
          </a:p>
        </p:txBody>
      </p:sp>
      <p:sp>
        <p:nvSpPr>
          <p:cNvPr id="6" name="Freeform 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7" name="Freeform 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8" name="Freeform 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9" name="Freeform 9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0" name="Freeform 1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1" name="Freeform 11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2" name="Freeform 12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N"/>
          </a:p>
        </p:txBody>
      </p:sp>
      <p:sp>
        <p:nvSpPr>
          <p:cNvPr id="14" name="TextBox 14"/>
          <p:cNvSpPr txBox="1"/>
          <p:nvPr/>
        </p:nvSpPr>
        <p:spPr>
          <a:xfrm>
            <a:off x="742761" y="3436941"/>
            <a:ext cx="16092502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8"/>
              </a:lnSpc>
              <a:spcBef>
                <a:spcPct val="0"/>
              </a:spcBef>
            </a:pP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International Student 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Diversity (</a:t>
            </a:r>
            <a:r>
              <a:rPr lang="en-US" sz="2300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2021-2022</a:t>
            </a:r>
            <a:r>
              <a:rPr lang="en-US" sz="2300" u="none" spc="14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): Top 10 Liberal Arts Colleges VS National University </a:t>
            </a:r>
          </a:p>
        </p:txBody>
      </p:sp>
      <p:pic>
        <p:nvPicPr>
          <p:cNvPr id="13" name="Picture 12" descr="A graph of the top 10 universities by international students&#10;&#10;Description automatically generated">
            <a:extLst>
              <a:ext uri="{FF2B5EF4-FFF2-40B4-BE49-F238E27FC236}">
                <a16:creationId xmlns:a16="http://schemas.microsoft.com/office/drawing/2014/main" id="{6A927F43-7FDF-FD51-6EC1-25D837166FA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89276" y="4345550"/>
            <a:ext cx="8379373" cy="4217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A0BCB5-09DE-77E2-3D0C-A52840B60C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548" y="4418034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12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Macintosh PowerPoint</Application>
  <PresentationFormat>Custom</PresentationFormat>
  <Paragraphs>48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DM Sans Bold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Nguyen, Margaret</cp:lastModifiedBy>
  <cp:revision>15</cp:revision>
  <dcterms:created xsi:type="dcterms:W3CDTF">2006-08-16T00:00:00Z</dcterms:created>
  <dcterms:modified xsi:type="dcterms:W3CDTF">2024-11-11T23:43:52Z</dcterms:modified>
  <dc:identifier>DAGWGwbdu94</dc:identifier>
</cp:coreProperties>
</file>